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9" r:id="rId5"/>
    <p:sldId id="291" r:id="rId6"/>
    <p:sldId id="290" r:id="rId7"/>
    <p:sldId id="292" r:id="rId8"/>
    <p:sldId id="293" r:id="rId9"/>
    <p:sldId id="294" r:id="rId10"/>
    <p:sldId id="281" r:id="rId11"/>
    <p:sldId id="289" r:id="rId12"/>
    <p:sldId id="284" r:id="rId13"/>
    <p:sldId id="285" r:id="rId14"/>
    <p:sldId id="287" r:id="rId15"/>
    <p:sldId id="288" r:id="rId16"/>
    <p:sldId id="295" r:id="rId17"/>
    <p:sldId id="296"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4299663-A038-F902-2CE0-C8EFB06AF12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2BD16040-6C8E-2DFC-7CB4-0CB6056357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C44F4FC3-59A3-6293-E10E-627F49E256F9}"/>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5" name="Plassholder for bunntekst 4">
            <a:extLst>
              <a:ext uri="{FF2B5EF4-FFF2-40B4-BE49-F238E27FC236}">
                <a16:creationId xmlns:a16="http://schemas.microsoft.com/office/drawing/2014/main" id="{0D54E92A-5071-0952-3D5A-ECECDD63A20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CD99171-87DE-53B3-373A-9D48497F2B92}"/>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258437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05725F3-C4EE-31D5-3754-8781F49F1F5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7871EA35-0027-CF76-3927-FF90538CD68E}"/>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4238C23-8CB5-0B31-E6E8-356DA5767C1D}"/>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5" name="Plassholder for bunntekst 4">
            <a:extLst>
              <a:ext uri="{FF2B5EF4-FFF2-40B4-BE49-F238E27FC236}">
                <a16:creationId xmlns:a16="http://schemas.microsoft.com/office/drawing/2014/main" id="{ED80DE66-FAE3-5F69-601E-13C8647F229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E0F7E956-14D3-D4CA-0E91-65F6335606E2}"/>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4228069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A76DB33-169B-156C-063F-E045734A5903}"/>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A356EB2-D61C-BBFA-D3D8-A3F4D093DFDA}"/>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A4AF770-AA68-C631-938D-730457955F08}"/>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5" name="Plassholder for bunntekst 4">
            <a:extLst>
              <a:ext uri="{FF2B5EF4-FFF2-40B4-BE49-F238E27FC236}">
                <a16:creationId xmlns:a16="http://schemas.microsoft.com/office/drawing/2014/main" id="{FD7A9CA2-7999-D1AC-913F-12A3CFAEE65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D0744B2-AC7A-113A-F8E8-127276F1B9A7}"/>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304322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10B289B-67A3-86B0-01F9-AFBE7CA0005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82A3D01-3C78-38DF-815F-9EC4A3F425F7}"/>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93EFC5B-695A-EA44-0699-EF622E611124}"/>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5" name="Plassholder for bunntekst 4">
            <a:extLst>
              <a:ext uri="{FF2B5EF4-FFF2-40B4-BE49-F238E27FC236}">
                <a16:creationId xmlns:a16="http://schemas.microsoft.com/office/drawing/2014/main" id="{A6EB885E-608A-FBA0-CA17-EF1AC9762D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0986FD1-44A9-8A98-FC87-8008ADBB3FEE}"/>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3342976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616CE5-C248-2C96-B69B-4087E2043BCB}"/>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61A652C5-7917-F154-44B4-33F9FEF17B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9FA6C032-24B6-D173-381B-C05E9EAB5304}"/>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5" name="Plassholder for bunntekst 4">
            <a:extLst>
              <a:ext uri="{FF2B5EF4-FFF2-40B4-BE49-F238E27FC236}">
                <a16:creationId xmlns:a16="http://schemas.microsoft.com/office/drawing/2014/main" id="{9B25FE44-3271-64A7-92AA-BBC91A7BE7F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5F83741-8F9C-9580-EB82-FCC5AF61F1F4}"/>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3667821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BB15EB-96A4-2A49-F14D-8F283E2F210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06E4BDD-F8C3-EB08-9622-8AA4AB733736}"/>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E94FD02-FC1A-88F3-758B-3CF390EB8EB0}"/>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2DDA89F-190F-676C-20E6-E54BC66B35A7}"/>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6" name="Plassholder for bunntekst 5">
            <a:extLst>
              <a:ext uri="{FF2B5EF4-FFF2-40B4-BE49-F238E27FC236}">
                <a16:creationId xmlns:a16="http://schemas.microsoft.com/office/drawing/2014/main" id="{018E8275-A4F7-B64E-D064-A2C9FAC8A0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4DB7DB1-AF3F-2F33-178B-CC4F3FE93746}"/>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1336915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FCEB330-0060-1557-585C-0DDD671BA5CE}"/>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0AAF93A7-E054-7A1A-D69D-D26726234A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08D1368-9577-2B30-BD40-91463ED4A67E}"/>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CB52E2F-12C1-9C7D-4258-5F441FB2F3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DD101CBC-49B5-C703-4810-919DEFB6F659}"/>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6E6DC591-6727-D66A-0A7A-3E36A43A8FB6}"/>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8" name="Plassholder for bunntekst 7">
            <a:extLst>
              <a:ext uri="{FF2B5EF4-FFF2-40B4-BE49-F238E27FC236}">
                <a16:creationId xmlns:a16="http://schemas.microsoft.com/office/drawing/2014/main" id="{854E181C-FF96-F383-AE3C-C2191CBF490E}"/>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393C26F6-BF4B-A68C-A5D6-A2683BF32CDE}"/>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2125340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2E53A4-B680-E67F-7CAC-F0E10CF612C5}"/>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21A9FC4-62BB-0129-7EBA-34FC9213D8B8}"/>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4" name="Plassholder for bunntekst 3">
            <a:extLst>
              <a:ext uri="{FF2B5EF4-FFF2-40B4-BE49-F238E27FC236}">
                <a16:creationId xmlns:a16="http://schemas.microsoft.com/office/drawing/2014/main" id="{D701F8EF-08BE-EC0F-7214-7079802BFD3C}"/>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00C66FBC-2CD2-FEBB-F05C-8EAC05845D98}"/>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2761371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097CE9E2-ECD4-BB21-C1D1-12927DBCB970}"/>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3" name="Plassholder for bunntekst 2">
            <a:extLst>
              <a:ext uri="{FF2B5EF4-FFF2-40B4-BE49-F238E27FC236}">
                <a16:creationId xmlns:a16="http://schemas.microsoft.com/office/drawing/2014/main" id="{7699AE53-74C3-653D-1B0D-AEC97943095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11B643AC-71C7-FE20-D810-E7A1D7F41519}"/>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67563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EDE7A1-88C5-29F3-1848-E21B04F01AE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8BE5B971-5B9D-5383-3408-B8BBF5D7B4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DB375C18-CF4E-8859-C13B-C97D266E77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0E7CE3B-829B-CCC3-719E-507BCF47F991}"/>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6" name="Plassholder for bunntekst 5">
            <a:extLst>
              <a:ext uri="{FF2B5EF4-FFF2-40B4-BE49-F238E27FC236}">
                <a16:creationId xmlns:a16="http://schemas.microsoft.com/office/drawing/2014/main" id="{779E9602-29F3-4669-EF06-C72969DF6D53}"/>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1D26DBE-B9F6-42D8-5602-A23413D65882}"/>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425693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DFEED6-C058-C95B-B119-393E02DFDEF6}"/>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B40CF13E-86EB-87AE-6510-6A8CE6215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B5985EE3-6A65-2758-3435-D294B6FD4C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5B1D8D5-DF0E-4408-5214-FFB6F16D420E}"/>
              </a:ext>
            </a:extLst>
          </p:cNvPr>
          <p:cNvSpPr>
            <a:spLocks noGrp="1"/>
          </p:cNvSpPr>
          <p:nvPr>
            <p:ph type="dt" sz="half" idx="10"/>
          </p:nvPr>
        </p:nvSpPr>
        <p:spPr/>
        <p:txBody>
          <a:bodyPr/>
          <a:lstStyle/>
          <a:p>
            <a:fld id="{1278D2E5-970A-4F29-881D-3D66CF5722BD}" type="datetimeFigureOut">
              <a:rPr lang="nb-NO" smtClean="0"/>
              <a:t>22.11.2023</a:t>
            </a:fld>
            <a:endParaRPr lang="nb-NO"/>
          </a:p>
        </p:txBody>
      </p:sp>
      <p:sp>
        <p:nvSpPr>
          <p:cNvPr id="6" name="Plassholder for bunntekst 5">
            <a:extLst>
              <a:ext uri="{FF2B5EF4-FFF2-40B4-BE49-F238E27FC236}">
                <a16:creationId xmlns:a16="http://schemas.microsoft.com/office/drawing/2014/main" id="{889935D4-78D4-62AE-295C-48062481226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B1D548D-81D0-EF94-0201-A9009C4510CA}"/>
              </a:ext>
            </a:extLst>
          </p:cNvPr>
          <p:cNvSpPr>
            <a:spLocks noGrp="1"/>
          </p:cNvSpPr>
          <p:nvPr>
            <p:ph type="sldNum" sz="quarter" idx="12"/>
          </p:nvPr>
        </p:nvSpPr>
        <p:spPr/>
        <p:txBody>
          <a:bodyPr/>
          <a:lstStyle/>
          <a:p>
            <a:fld id="{C65BB279-439F-4621-8B0A-F70E9E338D1C}" type="slidenum">
              <a:rPr lang="nb-NO" smtClean="0"/>
              <a:t>‹#›</a:t>
            </a:fld>
            <a:endParaRPr lang="nb-NO"/>
          </a:p>
        </p:txBody>
      </p:sp>
    </p:spTree>
    <p:extLst>
      <p:ext uri="{BB962C8B-B14F-4D97-AF65-F5344CB8AC3E}">
        <p14:creationId xmlns:p14="http://schemas.microsoft.com/office/powerpoint/2010/main" val="17655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B1867A10-1305-DC12-B117-923F38CC6C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C11905E8-6BC1-8147-BDA3-0FD31DAAC0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9229BF-48E8-6379-06CE-658DF6F23C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78D2E5-970A-4F29-881D-3D66CF5722BD}" type="datetimeFigureOut">
              <a:rPr lang="nb-NO" smtClean="0"/>
              <a:t>22.11.2023</a:t>
            </a:fld>
            <a:endParaRPr lang="nb-NO"/>
          </a:p>
        </p:txBody>
      </p:sp>
      <p:sp>
        <p:nvSpPr>
          <p:cNvPr id="5" name="Plassholder for bunntekst 4">
            <a:extLst>
              <a:ext uri="{FF2B5EF4-FFF2-40B4-BE49-F238E27FC236}">
                <a16:creationId xmlns:a16="http://schemas.microsoft.com/office/drawing/2014/main" id="{5D5A8A90-8BCA-2CA8-BD71-D3370723B1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B83C0183-086F-36A5-8DFC-3F762E2722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BB279-439F-4621-8B0A-F70E9E338D1C}" type="slidenum">
              <a:rPr lang="nb-NO" smtClean="0"/>
              <a:t>‹#›</a:t>
            </a:fld>
            <a:endParaRPr lang="nb-NO"/>
          </a:p>
        </p:txBody>
      </p:sp>
    </p:spTree>
    <p:extLst>
      <p:ext uri="{BB962C8B-B14F-4D97-AF65-F5344CB8AC3E}">
        <p14:creationId xmlns:p14="http://schemas.microsoft.com/office/powerpoint/2010/main" val="179071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DBD0BBD6-2B86-1278-3AC2-44E13F4275DE}"/>
              </a:ext>
            </a:extLst>
          </p:cNvPr>
          <p:cNvSpPr>
            <a:spLocks noGrp="1"/>
          </p:cNvSpPr>
          <p:nvPr>
            <p:ph type="subTitle" idx="1"/>
          </p:nvPr>
        </p:nvSpPr>
        <p:spPr>
          <a:xfrm>
            <a:off x="1524000" y="2973788"/>
            <a:ext cx="9144000" cy="2284012"/>
          </a:xfrm>
        </p:spPr>
        <p:txBody>
          <a:bodyPr/>
          <a:lstStyle/>
          <a:p>
            <a:r>
              <a:rPr lang="nb-NO" dirty="0" err="1"/>
              <a:t>GITWL</a:t>
            </a:r>
            <a:r>
              <a:rPr lang="nb-NO" dirty="0"/>
              <a:t>, 2023</a:t>
            </a:r>
          </a:p>
          <a:p>
            <a:br>
              <a:rPr lang="nb-NO" dirty="0"/>
            </a:br>
            <a:r>
              <a:rPr lang="nb-NO" dirty="0"/>
              <a:t>Margrethe Sylthe, Ida Sødahl Utne, Lise Beate Estil</a:t>
            </a:r>
          </a:p>
        </p:txBody>
      </p:sp>
      <p:sp>
        <p:nvSpPr>
          <p:cNvPr id="4" name="Rectangle 1">
            <a:extLst>
              <a:ext uri="{FF2B5EF4-FFF2-40B4-BE49-F238E27FC236}">
                <a16:creationId xmlns:a16="http://schemas.microsoft.com/office/drawing/2014/main" id="{268A9A19-31E6-0AA7-02B3-04902D45FADD}"/>
              </a:ext>
            </a:extLst>
          </p:cNvPr>
          <p:cNvSpPr>
            <a:spLocks noGrp="1" noChangeArrowheads="1"/>
          </p:cNvSpPr>
          <p:nvPr>
            <p:ph type="ctrTitle"/>
          </p:nvPr>
        </p:nvSpPr>
        <p:spPr bwMode="auto">
          <a:xfrm>
            <a:off x="1778000" y="948454"/>
            <a:ext cx="11122147" cy="182101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b-NO" altLang="nb-NO" b="0" i="0" u="none" strike="noStrike" cap="none" normalizeH="0" baseline="0" dirty="0">
                <a:ln>
                  <a:noFill/>
                </a:ln>
                <a:solidFill>
                  <a:srgbClr val="202124"/>
                </a:solidFill>
                <a:effectLst/>
              </a:rPr>
              <a:t>Sound </a:t>
            </a:r>
            <a:r>
              <a:rPr kumimoji="0" lang="nb-NO" altLang="nb-NO" b="0" i="0" u="none" strike="noStrike" cap="none" normalizeH="0" baseline="0" dirty="0" err="1">
                <a:ln>
                  <a:noFill/>
                </a:ln>
                <a:solidFill>
                  <a:srgbClr val="202124"/>
                </a:solidFill>
                <a:effectLst/>
              </a:rPr>
              <a:t>illustrations</a:t>
            </a:r>
            <a:r>
              <a:rPr kumimoji="0" lang="nb-NO" altLang="nb-NO" b="0" i="0" u="none" strike="noStrike" cap="none" normalizeH="0" baseline="0" dirty="0">
                <a:ln>
                  <a:noFill/>
                </a:ln>
                <a:solidFill>
                  <a:srgbClr val="202124"/>
                </a:solidFill>
                <a:effectLst/>
              </a:rPr>
              <a:t> as a </a:t>
            </a:r>
            <a:r>
              <a:rPr kumimoji="0" lang="nb-NO" altLang="nb-NO" b="0" i="0" u="none" strike="noStrike" cap="none" normalizeH="0" baseline="0" dirty="0" err="1">
                <a:ln>
                  <a:noFill/>
                </a:ln>
                <a:solidFill>
                  <a:srgbClr val="202124"/>
                </a:solidFill>
                <a:effectLst/>
              </a:rPr>
              <a:t>method</a:t>
            </a:r>
            <a:br>
              <a:rPr kumimoji="0" lang="nb-NO" altLang="nb-NO" b="0" i="0" u="none" strike="noStrike" cap="none" normalizeH="0" baseline="0" dirty="0">
                <a:ln>
                  <a:noFill/>
                </a:ln>
                <a:solidFill>
                  <a:srgbClr val="202124"/>
                </a:solidFill>
                <a:effectLst/>
              </a:rPr>
            </a:br>
            <a:r>
              <a:rPr kumimoji="0" lang="nb-NO" altLang="nb-NO" b="0" i="0" u="none" strike="noStrike" cap="none" normalizeH="0" baseline="0">
                <a:ln>
                  <a:noFill/>
                </a:ln>
                <a:solidFill>
                  <a:srgbClr val="202124"/>
                </a:solidFill>
                <a:effectLst/>
              </a:rPr>
              <a:t>in inclusion </a:t>
            </a:r>
            <a:r>
              <a:rPr kumimoji="0" lang="nb-NO" altLang="nb-NO" b="0" i="0" u="none" strike="noStrike" cap="none" normalizeH="0" baseline="0" dirty="0">
                <a:ln>
                  <a:noFill/>
                </a:ln>
                <a:solidFill>
                  <a:srgbClr val="202124"/>
                </a:solidFill>
                <a:effectLst/>
              </a:rPr>
              <a:t>and </a:t>
            </a:r>
            <a:r>
              <a:rPr kumimoji="0" lang="nb-NO" altLang="nb-NO" b="0" i="0" u="none" strike="noStrike" cap="none" normalizeH="0" baseline="0" dirty="0" err="1">
                <a:ln>
                  <a:noFill/>
                </a:ln>
                <a:solidFill>
                  <a:srgbClr val="202124"/>
                </a:solidFill>
                <a:effectLst/>
              </a:rPr>
              <a:t>learning</a:t>
            </a:r>
            <a:r>
              <a:rPr kumimoji="0" lang="nb-NO" altLang="nb-NO" b="0" i="0" u="none" strike="noStrike" cap="none" normalizeH="0" baseline="0" dirty="0">
                <a:ln>
                  <a:noFill/>
                </a:ln>
                <a:solidFill>
                  <a:srgbClr val="202124"/>
                </a:solidFill>
                <a:effectLst/>
              </a:rPr>
              <a:t> </a:t>
            </a:r>
            <a:r>
              <a:rPr kumimoji="0" lang="nb-NO" altLang="nb-NO" b="0" i="0" u="none" strike="noStrike" cap="none" normalizeH="0" baseline="0" dirty="0" err="1">
                <a:ln>
                  <a:noFill/>
                </a:ln>
                <a:solidFill>
                  <a:srgbClr val="202124"/>
                </a:solidFill>
                <a:effectLst/>
              </a:rPr>
              <a:t>community</a:t>
            </a:r>
            <a:endParaRPr kumimoji="0" lang="nb-NO" altLang="nb-NO"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779670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6DA1B07-D2AC-1C06-301C-802C32919DD6}"/>
              </a:ext>
            </a:extLst>
          </p:cNvPr>
          <p:cNvSpPr>
            <a:spLocks noGrp="1"/>
          </p:cNvSpPr>
          <p:nvPr>
            <p:ph type="title"/>
          </p:nvPr>
        </p:nvSpPr>
        <p:spPr/>
        <p:txBody>
          <a:bodyPr/>
          <a:lstStyle/>
          <a:p>
            <a:r>
              <a:rPr lang="nb-NO" dirty="0" err="1"/>
              <a:t>Way</a:t>
            </a:r>
            <a:r>
              <a:rPr lang="nb-NO" dirty="0"/>
              <a:t> </a:t>
            </a:r>
            <a:r>
              <a:rPr lang="nb-NO" dirty="0" err="1"/>
              <a:t>of</a:t>
            </a:r>
            <a:r>
              <a:rPr lang="nb-NO" dirty="0"/>
              <a:t> </a:t>
            </a:r>
            <a:r>
              <a:rPr lang="nb-NO" dirty="0" err="1"/>
              <a:t>working</a:t>
            </a:r>
            <a:endParaRPr lang="nb-NO" dirty="0"/>
          </a:p>
        </p:txBody>
      </p:sp>
      <p:sp>
        <p:nvSpPr>
          <p:cNvPr id="3" name="Plassholder for innhold 2">
            <a:extLst>
              <a:ext uri="{FF2B5EF4-FFF2-40B4-BE49-F238E27FC236}">
                <a16:creationId xmlns:a16="http://schemas.microsoft.com/office/drawing/2014/main" id="{DE878816-1CCC-F103-F4EA-2D6397C26A9B}"/>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a:solidFill>
                  <a:prstClr val="black"/>
                </a:solidFill>
                <a:latin typeface="Calibri" panose="020F0502020204030204"/>
              </a:rPr>
              <a:t>Script</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roles</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recording</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Sound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illustration</a:t>
            </a: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dirty="0" err="1">
                <a:solidFill>
                  <a:prstClr val="black"/>
                </a:solidFill>
                <a:latin typeface="Calibri" panose="020F0502020204030204"/>
              </a:rPr>
              <a:t>Teacher</a:t>
            </a:r>
            <a:r>
              <a:rPr kumimoji="0" lang="nb-NO" altLang="nb-NO" sz="2800" b="0" i="0" u="none" strike="noStrike" cap="none" normalizeH="0" baseline="0" dirty="0" err="1">
                <a:ln>
                  <a:noFill/>
                </a:ln>
                <a:solidFill>
                  <a:srgbClr val="202124"/>
                </a:solidFill>
                <a:effectLst/>
                <a:latin typeface="inherit"/>
              </a:rPr>
              <a:t>'</a:t>
            </a:r>
            <a:r>
              <a:rPr lang="nb-NO" dirty="0" err="1">
                <a:solidFill>
                  <a:prstClr val="black"/>
                </a:solidFill>
                <a:latin typeface="Calibri" panose="020F0502020204030204"/>
              </a:rPr>
              <a:t>s</a:t>
            </a:r>
            <a:r>
              <a:rPr lang="nb-NO" dirty="0">
                <a:solidFill>
                  <a:prstClr val="black"/>
                </a:solidFill>
                <a:latin typeface="Calibri" panose="020F0502020204030204"/>
              </a:rPr>
              <a:t> guide, </a:t>
            </a:r>
            <a:r>
              <a:rPr lang="nb-NO" dirty="0" err="1">
                <a:solidFill>
                  <a:prstClr val="black"/>
                </a:solidFill>
                <a:latin typeface="Calibri" panose="020F0502020204030204"/>
              </a:rPr>
              <a:t>tactile</a:t>
            </a:r>
            <a:r>
              <a:rPr lang="nb-NO" dirty="0">
                <a:solidFill>
                  <a:prstClr val="black"/>
                </a:solidFill>
                <a:latin typeface="Calibri" panose="020F0502020204030204"/>
              </a:rPr>
              <a:t> </a:t>
            </a:r>
            <a:r>
              <a:rPr lang="nb-NO" dirty="0" err="1">
                <a:solidFill>
                  <a:prstClr val="black"/>
                </a:solidFill>
                <a:latin typeface="Calibri" panose="020F0502020204030204"/>
              </a:rPr>
              <a:t>illustrations</a:t>
            </a: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nb-NO" dirty="0"/>
          </a:p>
        </p:txBody>
      </p:sp>
    </p:spTree>
    <p:extLst>
      <p:ext uri="{BB962C8B-B14F-4D97-AF65-F5344CB8AC3E}">
        <p14:creationId xmlns:p14="http://schemas.microsoft.com/office/powerpoint/2010/main" val="40807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201FC31-9792-A251-7990-95ABA6F744E4}"/>
              </a:ext>
            </a:extLst>
          </p:cNvPr>
          <p:cNvSpPr>
            <a:spLocks noGrp="1"/>
          </p:cNvSpPr>
          <p:nvPr>
            <p:ph type="title"/>
          </p:nvPr>
        </p:nvSpPr>
        <p:spPr/>
        <p:txBody>
          <a:bodyPr/>
          <a:lstStyle/>
          <a:p>
            <a:r>
              <a:rPr lang="nb-NO" dirty="0"/>
              <a:t>Knowledge </a:t>
            </a:r>
            <a:r>
              <a:rPr lang="nb-NO" dirty="0" err="1"/>
              <a:t>based</a:t>
            </a:r>
            <a:endParaRPr lang="nb-NO" dirty="0"/>
          </a:p>
        </p:txBody>
      </p:sp>
      <p:sp>
        <p:nvSpPr>
          <p:cNvPr id="3" name="Plassholder for innhold 2">
            <a:extLst>
              <a:ext uri="{FF2B5EF4-FFF2-40B4-BE49-F238E27FC236}">
                <a16:creationId xmlns:a16="http://schemas.microsoft.com/office/drawing/2014/main" id="{35EA6008-F2E8-7030-04B8-6DFC3840E679}"/>
              </a:ext>
            </a:extLst>
          </p:cNvPr>
          <p:cNvSpPr>
            <a:spLocks noGrp="1"/>
          </p:cNvSpPr>
          <p:nvPr>
            <p:ph idx="1"/>
          </p:nvPr>
        </p:nvSpPr>
        <p:spPr/>
        <p:txBody>
          <a:bodyPr/>
          <a:lstStyle/>
          <a:p>
            <a:r>
              <a:rPr lang="nb-NO" dirty="0">
                <a:solidFill>
                  <a:srgbClr val="000000"/>
                </a:solidFill>
                <a:latin typeface="Calibri" panose="020F0502020204030204" pitchFamily="34" charset="0"/>
                <a:ea typeface="Arial Nova" panose="020B0504020202020204" pitchFamily="34" charset="0"/>
                <a:cs typeface="Calibri" panose="020F0502020204030204" pitchFamily="34" charset="0"/>
              </a:rPr>
              <a:t>Model testing/</a:t>
            </a:r>
            <a:r>
              <a:rPr lang="nb-NO" dirty="0" err="1">
                <a:solidFill>
                  <a:srgbClr val="000000"/>
                </a:solidFill>
                <a:latin typeface="Calibri" panose="020F0502020204030204" pitchFamily="34" charset="0"/>
                <a:ea typeface="Arial Nova" panose="020B0504020202020204" pitchFamily="34" charset="0"/>
                <a:cs typeface="Calibri" panose="020F0502020204030204" pitchFamily="34" charset="0"/>
              </a:rPr>
              <a:t>evaluate</a:t>
            </a:r>
            <a:r>
              <a:rPr lang="nb-NO" dirty="0">
                <a:solidFill>
                  <a:srgbClr val="000000"/>
                </a:solidFill>
                <a:latin typeface="Calibri" panose="020F0502020204030204" pitchFamily="34" charset="0"/>
                <a:ea typeface="Arial Nova" panose="020B0504020202020204" pitchFamily="34" charset="0"/>
                <a:cs typeface="Calibri" panose="020F0502020204030204" pitchFamily="34" charset="0"/>
              </a:rPr>
              <a:t>/</a:t>
            </a:r>
            <a:r>
              <a:rPr lang="nb-NO" dirty="0" err="1">
                <a:solidFill>
                  <a:srgbClr val="000000"/>
                </a:solidFill>
                <a:latin typeface="Calibri" panose="020F0502020204030204" pitchFamily="34" charset="0"/>
                <a:ea typeface="Arial Nova" panose="020B0504020202020204" pitchFamily="34" charset="0"/>
                <a:cs typeface="Calibri" panose="020F0502020204030204" pitchFamily="34" charset="0"/>
              </a:rPr>
              <a:t>adjust</a:t>
            </a:r>
            <a:r>
              <a:rPr lang="nb-NO" dirty="0">
                <a:solidFill>
                  <a:srgbClr val="000000"/>
                </a:solidFill>
                <a:latin typeface="Calibri" panose="020F0502020204030204" pitchFamily="34" charset="0"/>
                <a:ea typeface="Arial Nova" panose="020B0504020202020204" pitchFamily="34" charset="0"/>
                <a:cs typeface="Calibri" panose="020F0502020204030204" pitchFamily="34" charset="0"/>
              </a:rPr>
              <a:t>/</a:t>
            </a:r>
            <a:r>
              <a:rPr lang="nb-NO" dirty="0" err="1">
                <a:solidFill>
                  <a:srgbClr val="000000"/>
                </a:solidFill>
                <a:latin typeface="Calibri" panose="020F0502020204030204" pitchFamily="34" charset="0"/>
                <a:ea typeface="Arial Nova" panose="020B0504020202020204" pitchFamily="34" charset="0"/>
                <a:cs typeface="Calibri" panose="020F0502020204030204" pitchFamily="34" charset="0"/>
              </a:rPr>
              <a:t>article</a:t>
            </a:r>
            <a:r>
              <a:rPr lang="nb-NO" dirty="0">
                <a:solidFill>
                  <a:srgbClr val="000000"/>
                </a:solidFill>
                <a:latin typeface="Calibri" panose="020F0502020204030204" pitchFamily="34" charset="0"/>
                <a:ea typeface="Arial Nova" panose="020B0504020202020204" pitchFamily="34" charset="0"/>
                <a:cs typeface="Calibri" panose="020F0502020204030204" pitchFamily="34" charset="0"/>
              </a:rPr>
              <a:t> </a:t>
            </a:r>
          </a:p>
          <a:p>
            <a:r>
              <a:rPr lang="nb-NO" dirty="0">
                <a:solidFill>
                  <a:srgbClr val="000000"/>
                </a:solidFill>
                <a:latin typeface="Calibri" panose="020F0502020204030204" pitchFamily="34" charset="0"/>
                <a:ea typeface="Arial Nova" panose="020B0504020202020204" pitchFamily="34" charset="0"/>
                <a:cs typeface="Calibri" panose="020F0502020204030204" pitchFamily="34" charset="0"/>
              </a:rPr>
              <a:t>Design: Main problem s</a:t>
            </a:r>
            <a:r>
              <a:rPr lang="nb-NO" dirty="0">
                <a:latin typeface="Calibri" panose="020F0502020204030204" pitchFamily="34" charset="0"/>
                <a:ea typeface="Arial Nova" panose="020B0504020202020204" pitchFamily="34" charset="0"/>
                <a:cs typeface="Calibri" panose="020F0502020204030204" pitchFamily="34" charset="0"/>
              </a:rPr>
              <a:t>tatement, sub-areas, pre- and </a:t>
            </a:r>
            <a:r>
              <a:rPr lang="nb-NO" dirty="0" err="1">
                <a:latin typeface="Calibri" panose="020F0502020204030204" pitchFamily="34" charset="0"/>
                <a:ea typeface="Arial Nova" panose="020B0504020202020204" pitchFamily="34" charset="0"/>
                <a:cs typeface="Calibri" panose="020F0502020204030204" pitchFamily="34" charset="0"/>
              </a:rPr>
              <a:t>postintervention</a:t>
            </a:r>
            <a:r>
              <a:rPr lang="nb-NO" dirty="0">
                <a:latin typeface="Calibri" panose="020F0502020204030204" pitchFamily="34" charset="0"/>
                <a:ea typeface="Arial Nova" panose="020B0504020202020204" pitchFamily="34" charset="0"/>
                <a:cs typeface="Calibri" panose="020F0502020204030204" pitchFamily="34" charset="0"/>
              </a:rPr>
              <a:t> </a:t>
            </a:r>
            <a:r>
              <a:rPr lang="nb-NO" dirty="0" err="1">
                <a:latin typeface="Calibri" panose="020F0502020204030204" pitchFamily="34" charset="0"/>
                <a:ea typeface="Arial Nova" panose="020B0504020202020204" pitchFamily="34" charset="0"/>
                <a:cs typeface="Calibri" panose="020F0502020204030204" pitchFamily="34" charset="0"/>
              </a:rPr>
              <a:t>interviews</a:t>
            </a:r>
            <a:endParaRPr lang="nb-NO" dirty="0">
              <a:latin typeface="Calibri" panose="020F0502020204030204" pitchFamily="34" charset="0"/>
              <a:ea typeface="Arial Nova" panose="020B0504020202020204" pitchFamily="34" charset="0"/>
              <a:cs typeface="Calibri" panose="020F0502020204030204" pitchFamily="34" charset="0"/>
            </a:endParaRPr>
          </a:p>
          <a:p>
            <a:r>
              <a:rPr kumimoji="0" lang="nb-NO" altLang="nb-NO" sz="2800" b="0" i="0" u="none" strike="noStrike" cap="none" normalizeH="0" baseline="0" dirty="0" err="1">
                <a:ln>
                  <a:noFill/>
                </a:ln>
                <a:solidFill>
                  <a:srgbClr val="000000"/>
                </a:solidFill>
                <a:effectLst/>
                <a:latin typeface="Calibri" panose="020F0502020204030204" pitchFamily="34" charset="0"/>
                <a:cs typeface="Calibri" panose="020F0502020204030204" pitchFamily="34" charset="0"/>
              </a:rPr>
              <a:t>Pupil</a:t>
            </a:r>
            <a:r>
              <a:rPr kumimoji="0" lang="nb-NO" altLang="nb-NO" sz="2800" b="0" i="0" u="none" strike="noStrike" cap="none" normalizeH="0" baseline="0" dirty="0" err="1">
                <a:ln>
                  <a:noFill/>
                </a:ln>
                <a:solidFill>
                  <a:srgbClr val="202124"/>
                </a:solidFill>
                <a:effectLst/>
                <a:latin typeface="inherit"/>
              </a:rPr>
              <a:t>s</a:t>
            </a:r>
            <a:r>
              <a:rPr kumimoji="0" lang="nb-NO" altLang="nb-NO" sz="2800" b="0" i="0" u="none" strike="noStrike" cap="none" normalizeH="0" baseline="0" dirty="0">
                <a:ln>
                  <a:noFill/>
                </a:ln>
                <a:solidFill>
                  <a:srgbClr val="202124"/>
                </a:solidFill>
                <a:effectLst/>
                <a:latin typeface="inherit"/>
              </a:rPr>
              <a:t>' </a:t>
            </a:r>
            <a:r>
              <a:rPr kumimoji="0" lang="nb-NO" altLang="nb-NO" sz="2800" b="0" i="0" u="none" strike="noStrike" cap="none" normalizeH="0" baseline="0" dirty="0" err="1">
                <a:ln>
                  <a:noFill/>
                </a:ln>
                <a:solidFill>
                  <a:srgbClr val="202124"/>
                </a:solidFill>
                <a:effectLst/>
                <a:latin typeface="inherit"/>
              </a:rPr>
              <a:t>voices</a:t>
            </a:r>
            <a:endParaRPr kumimoji="0" lang="nb-NO" altLang="nb-NO" sz="2800" b="0" i="0" u="none" strike="noStrike" cap="none" normalizeH="0" baseline="0" dirty="0">
              <a:ln>
                <a:noFill/>
              </a:ln>
              <a:solidFill>
                <a:srgbClr val="202124"/>
              </a:solidFill>
              <a:effectLst/>
              <a:latin typeface="inherit"/>
            </a:endParaRPr>
          </a:p>
          <a:p>
            <a:r>
              <a:rPr lang="nb-NO" dirty="0" err="1">
                <a:solidFill>
                  <a:srgbClr val="202124"/>
                </a:solidFill>
                <a:latin typeface="inherit"/>
                <a:cs typeface="Calibri" panose="020F0502020204030204" pitchFamily="34" charset="0"/>
              </a:rPr>
              <a:t>Results</a:t>
            </a:r>
            <a:endParaRPr lang="nb-NO" dirty="0">
              <a:latin typeface="Calibri" panose="020F0502020204030204" pitchFamily="34" charset="0"/>
              <a:cs typeface="Calibri" panose="020F0502020204030204" pitchFamily="34" charset="0"/>
            </a:endParaRPr>
          </a:p>
          <a:p>
            <a:pPr marL="0" indent="0">
              <a:buNone/>
            </a:pPr>
            <a:endParaRPr lang="nb-NO" dirty="0"/>
          </a:p>
        </p:txBody>
      </p:sp>
    </p:spTree>
    <p:extLst>
      <p:ext uri="{BB962C8B-B14F-4D97-AF65-F5344CB8AC3E}">
        <p14:creationId xmlns:p14="http://schemas.microsoft.com/office/powerpoint/2010/main" val="15368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7FAB824-B397-8F0C-825F-E66C05AA132F}"/>
              </a:ext>
            </a:extLst>
          </p:cNvPr>
          <p:cNvSpPr>
            <a:spLocks noGrp="1"/>
          </p:cNvSpPr>
          <p:nvPr>
            <p:ph type="title"/>
          </p:nvPr>
        </p:nvSpPr>
        <p:spPr>
          <a:xfrm>
            <a:off x="1695235" y="2445248"/>
            <a:ext cx="7186417" cy="2091917"/>
          </a:xfrm>
        </p:spPr>
        <p:txBody>
          <a:bodyPr>
            <a:normAutofit/>
          </a:bodyPr>
          <a:lstStyle/>
          <a:p>
            <a:r>
              <a:rPr lang="en-US" sz="2800" i="1" dirty="0">
                <a:latin typeface="+mn-lt"/>
              </a:rPr>
              <a:t>For me as a teacher, it is very nice to have a finished program and this was for everyone and not just those with visual impairment</a:t>
            </a:r>
            <a:endParaRPr lang="nb-NO" sz="2800" i="1" dirty="0">
              <a:latin typeface="+mn-lt"/>
            </a:endParaRPr>
          </a:p>
        </p:txBody>
      </p:sp>
    </p:spTree>
    <p:extLst>
      <p:ext uri="{BB962C8B-B14F-4D97-AF65-F5344CB8AC3E}">
        <p14:creationId xmlns:p14="http://schemas.microsoft.com/office/powerpoint/2010/main" val="1915326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C908A8F1-0C96-7E4C-C114-0360BA3D0783}"/>
              </a:ext>
            </a:extLst>
          </p:cNvPr>
          <p:cNvSpPr txBox="1"/>
          <p:nvPr/>
        </p:nvSpPr>
        <p:spPr>
          <a:xfrm>
            <a:off x="1407560" y="1931540"/>
            <a:ext cx="8825501" cy="1815882"/>
          </a:xfrm>
          <a:prstGeom prst="rect">
            <a:avLst/>
          </a:prstGeom>
          <a:noFill/>
        </p:spPr>
        <p:txBody>
          <a:bodyPr wrap="square">
            <a:spAutoFit/>
          </a:bodyPr>
          <a:lstStyle/>
          <a:p>
            <a:r>
              <a:rPr lang="en-US" sz="2800" i="1" dirty="0">
                <a:latin typeface="Calibri" panose="020F0502020204030204" pitchFamily="34" charset="0"/>
                <a:cs typeface="Calibri" panose="020F0502020204030204" pitchFamily="34" charset="0"/>
              </a:rPr>
              <a:t>The theme booklet did not present so much new knowledge for the pupils, but useful repetition. What was new was the working methods. The way of working created a good learning situation and inclusion for everyone.</a:t>
            </a:r>
            <a:endParaRPr lang="nb-NO" sz="2800"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6221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AAB4EBD9-F52F-1A0E-180B-33DE2F0B0139}"/>
              </a:ext>
            </a:extLst>
          </p:cNvPr>
          <p:cNvSpPr txBox="1"/>
          <p:nvPr/>
        </p:nvSpPr>
        <p:spPr>
          <a:xfrm>
            <a:off x="2368731" y="1962222"/>
            <a:ext cx="7210698" cy="3539430"/>
          </a:xfrm>
          <a:prstGeom prst="rect">
            <a:avLst/>
          </a:prstGeom>
          <a:noFill/>
        </p:spPr>
        <p:txBody>
          <a:bodyPr wrap="square">
            <a:spAutoFit/>
          </a:bodyPr>
          <a:lstStyle/>
          <a:p>
            <a:r>
              <a:rPr lang="en-US" sz="2800" i="1" dirty="0">
                <a:cs typeface="Courier New" panose="02070309020205020404" pitchFamily="49" charset="0"/>
              </a:rPr>
              <a:t>Question: What do you think this theme booklet will add for the visually impaired pupil? Answer: That it will lead to the pupil doing exactly the same as the others. The pupil is quite concerned with exactly that. It will feel inclusive, rather than me interpreting the visual learning materials and the pupil being given concrete objects.</a:t>
            </a:r>
            <a:endParaRPr lang="nb-NO" sz="2800" i="1" dirty="0">
              <a:cs typeface="Courier New" panose="02070309020205020404" pitchFamily="49" charset="0"/>
            </a:endParaRPr>
          </a:p>
        </p:txBody>
      </p:sp>
    </p:spTree>
    <p:extLst>
      <p:ext uri="{BB962C8B-B14F-4D97-AF65-F5344CB8AC3E}">
        <p14:creationId xmlns:p14="http://schemas.microsoft.com/office/powerpoint/2010/main" val="4226103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54398C3-0638-4252-C6D8-D69D66C6859B}"/>
              </a:ext>
            </a:extLst>
          </p:cNvPr>
          <p:cNvSpPr txBox="1"/>
          <p:nvPr/>
        </p:nvSpPr>
        <p:spPr>
          <a:xfrm>
            <a:off x="2930013" y="1248697"/>
            <a:ext cx="6499122" cy="3539430"/>
          </a:xfrm>
          <a:prstGeom prst="rect">
            <a:avLst/>
          </a:prstGeom>
          <a:noFill/>
        </p:spPr>
        <p:txBody>
          <a:bodyPr wrap="square">
            <a:spAutoFit/>
          </a:bodyPr>
          <a:lstStyle/>
          <a:p>
            <a:r>
              <a:rPr lang="en-US" sz="2800" i="1" dirty="0">
                <a:solidFill>
                  <a:srgbClr val="242424"/>
                </a:solidFill>
                <a:effectLst/>
                <a:ea typeface="Calibri" panose="020F0502020204030204" pitchFamily="34" charset="0"/>
              </a:rPr>
              <a:t>The blind </a:t>
            </a:r>
            <a:r>
              <a:rPr lang="en-US" sz="2800" i="1" dirty="0">
                <a:solidFill>
                  <a:srgbClr val="242424"/>
                </a:solidFill>
                <a:ea typeface="Calibri" panose="020F0502020204030204" pitchFamily="34" charset="0"/>
              </a:rPr>
              <a:t>pupil</a:t>
            </a:r>
            <a:r>
              <a:rPr lang="en-US" sz="2800" i="1" dirty="0">
                <a:solidFill>
                  <a:srgbClr val="242424"/>
                </a:solidFill>
                <a:effectLst/>
                <a:ea typeface="Calibri" panose="020F0502020204030204" pitchFamily="34" charset="0"/>
              </a:rPr>
              <a:t> is certainly one of the strongest auditorily and also remembers very well. Here the </a:t>
            </a:r>
            <a:r>
              <a:rPr lang="en-US" sz="2800" i="1" dirty="0">
                <a:solidFill>
                  <a:srgbClr val="242424"/>
                </a:solidFill>
                <a:ea typeface="Calibri" panose="020F0502020204030204" pitchFamily="34" charset="0"/>
              </a:rPr>
              <a:t>pupil</a:t>
            </a:r>
            <a:r>
              <a:rPr lang="en-US" sz="2800" i="1" dirty="0">
                <a:solidFill>
                  <a:srgbClr val="242424"/>
                </a:solidFill>
                <a:effectLst/>
                <a:ea typeface="Calibri" panose="020F0502020204030204" pitchFamily="34" charset="0"/>
              </a:rPr>
              <a:t> </a:t>
            </a:r>
            <a:r>
              <a:rPr lang="en-US" sz="2800" i="1" dirty="0">
                <a:solidFill>
                  <a:srgbClr val="242424"/>
                </a:solidFill>
                <a:ea typeface="Calibri" panose="020F0502020204030204" pitchFamily="34" charset="0"/>
              </a:rPr>
              <a:t>could</a:t>
            </a:r>
            <a:r>
              <a:rPr lang="en-US" sz="2800" i="1" dirty="0">
                <a:solidFill>
                  <a:srgbClr val="242424"/>
                </a:solidFill>
                <a:effectLst/>
                <a:ea typeface="Calibri" panose="020F0502020204030204" pitchFamily="34" charset="0"/>
              </a:rPr>
              <a:t> use and show off </a:t>
            </a:r>
            <a:r>
              <a:rPr lang="en-US" sz="2800" i="1" dirty="0">
                <a:solidFill>
                  <a:srgbClr val="242424"/>
                </a:solidFill>
                <a:ea typeface="Calibri" panose="020F0502020204030204" pitchFamily="34" charset="0"/>
              </a:rPr>
              <a:t>their</a:t>
            </a:r>
            <a:r>
              <a:rPr lang="en-US" sz="2800" i="1" dirty="0">
                <a:solidFill>
                  <a:srgbClr val="242424"/>
                </a:solidFill>
                <a:effectLst/>
                <a:ea typeface="Calibri" panose="020F0502020204030204" pitchFamily="34" charset="0"/>
              </a:rPr>
              <a:t> strengths. One of the other </a:t>
            </a:r>
            <a:r>
              <a:rPr lang="en-US" sz="2800" i="1" dirty="0">
                <a:solidFill>
                  <a:srgbClr val="242424"/>
                </a:solidFill>
                <a:ea typeface="Calibri" panose="020F0502020204030204" pitchFamily="34" charset="0"/>
              </a:rPr>
              <a:t>pupils</a:t>
            </a:r>
            <a:r>
              <a:rPr lang="en-US" sz="2800" i="1" dirty="0">
                <a:effectLst/>
                <a:ea typeface="Calibri" panose="020F0502020204030204" pitchFamily="34" charset="0"/>
              </a:rPr>
              <a:t> noticed </a:t>
            </a:r>
            <a:r>
              <a:rPr lang="en-US" sz="2800" i="1" dirty="0">
                <a:solidFill>
                  <a:srgbClr val="242424"/>
                </a:solidFill>
                <a:effectLst/>
                <a:ea typeface="Calibri" panose="020F0502020204030204" pitchFamily="34" charset="0"/>
              </a:rPr>
              <a:t>and said, “You are so </a:t>
            </a:r>
            <a:r>
              <a:rPr lang="en-US" sz="2800" i="1" dirty="0">
                <a:effectLst/>
                <a:ea typeface="Calibri" panose="020F0502020204030204" pitchFamily="34" charset="0"/>
              </a:rPr>
              <a:t>good at English”. The </a:t>
            </a:r>
            <a:r>
              <a:rPr lang="en-US" sz="2800" i="1" dirty="0">
                <a:ea typeface="Calibri" panose="020F0502020204030204" pitchFamily="34" charset="0"/>
              </a:rPr>
              <a:t>pupil</a:t>
            </a:r>
            <a:r>
              <a:rPr lang="en-US" sz="2800" i="1" dirty="0">
                <a:effectLst/>
                <a:ea typeface="Calibri" panose="020F0502020204030204" pitchFamily="34" charset="0"/>
              </a:rPr>
              <a:t> grew half a meter just from that. This showed us that within this particular </a:t>
            </a:r>
            <a:r>
              <a:rPr lang="en-US" sz="2800" i="1" dirty="0">
                <a:ea typeface="Calibri" panose="020F0502020204030204" pitchFamily="34" charset="0"/>
              </a:rPr>
              <a:t>program</a:t>
            </a:r>
            <a:r>
              <a:rPr lang="en-US" sz="2800" i="1" dirty="0">
                <a:effectLst/>
                <a:ea typeface="Calibri" panose="020F0502020204030204" pitchFamily="34" charset="0"/>
              </a:rPr>
              <a:t> the </a:t>
            </a:r>
            <a:r>
              <a:rPr lang="en-US" sz="2800" i="1" dirty="0">
                <a:ea typeface="Calibri" panose="020F0502020204030204" pitchFamily="34" charset="0"/>
              </a:rPr>
              <a:t>pupil could</a:t>
            </a:r>
            <a:r>
              <a:rPr lang="en-US" sz="2800" i="1" dirty="0">
                <a:effectLst/>
                <a:ea typeface="Calibri" panose="020F0502020204030204" pitchFamily="34" charset="0"/>
              </a:rPr>
              <a:t> “shine”.</a:t>
            </a:r>
            <a:endParaRPr lang="nb-NO" sz="2800" i="1" dirty="0"/>
          </a:p>
        </p:txBody>
      </p:sp>
    </p:spTree>
    <p:extLst>
      <p:ext uri="{BB962C8B-B14F-4D97-AF65-F5344CB8AC3E}">
        <p14:creationId xmlns:p14="http://schemas.microsoft.com/office/powerpoint/2010/main" val="3318573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Sylinder 4">
            <a:extLst>
              <a:ext uri="{FF2B5EF4-FFF2-40B4-BE49-F238E27FC236}">
                <a16:creationId xmlns:a16="http://schemas.microsoft.com/office/drawing/2014/main" id="{1786CB7A-5AD3-BD41-1C16-ABAC362FEEA5}"/>
              </a:ext>
            </a:extLst>
          </p:cNvPr>
          <p:cNvSpPr txBox="1"/>
          <p:nvPr/>
        </p:nvSpPr>
        <p:spPr>
          <a:xfrm>
            <a:off x="3047337" y="2826848"/>
            <a:ext cx="6128467" cy="1661993"/>
          </a:xfrm>
          <a:prstGeom prst="rect">
            <a:avLst/>
          </a:prstGeom>
          <a:noFill/>
        </p:spPr>
        <p:txBody>
          <a:bodyPr wrap="square">
            <a:spAutoFit/>
          </a:bodyPr>
          <a:lstStyle/>
          <a:p>
            <a:br>
              <a:rPr lang="en-US" dirty="0"/>
            </a:br>
            <a:r>
              <a:rPr lang="en-US" sz="2800" b="0" i="1" dirty="0">
                <a:solidFill>
                  <a:srgbClr val="202124"/>
                </a:solidFill>
                <a:effectLst/>
                <a:latin typeface="arial" panose="020B0604020202020204" pitchFamily="34" charset="0"/>
              </a:rPr>
              <a:t>The visually impaired </a:t>
            </a:r>
            <a:r>
              <a:rPr lang="en-US" sz="2800" i="1" dirty="0">
                <a:solidFill>
                  <a:srgbClr val="202124"/>
                </a:solidFill>
                <a:latin typeface="arial" panose="020B0604020202020204" pitchFamily="34" charset="0"/>
              </a:rPr>
              <a:t>pupil </a:t>
            </a:r>
            <a:r>
              <a:rPr lang="en-US" sz="2800" b="0" i="1" dirty="0">
                <a:solidFill>
                  <a:srgbClr val="202124"/>
                </a:solidFill>
                <a:effectLst/>
                <a:latin typeface="arial" panose="020B0604020202020204" pitchFamily="34" charset="0"/>
              </a:rPr>
              <a:t>became very enthusiastic and raised </a:t>
            </a:r>
            <a:r>
              <a:rPr lang="en-US" sz="2800" i="1" dirty="0">
                <a:solidFill>
                  <a:srgbClr val="202124"/>
                </a:solidFill>
                <a:latin typeface="arial" panose="020B0604020202020204" pitchFamily="34" charset="0"/>
              </a:rPr>
              <a:t>their</a:t>
            </a:r>
            <a:r>
              <a:rPr lang="en-US" sz="2800" b="0" i="1" dirty="0">
                <a:solidFill>
                  <a:srgbClr val="202124"/>
                </a:solidFill>
                <a:effectLst/>
                <a:latin typeface="arial" panose="020B0604020202020204" pitchFamily="34" charset="0"/>
              </a:rPr>
              <a:t> hand for every question</a:t>
            </a:r>
            <a:endParaRPr lang="nb-NO" sz="2800" i="1" dirty="0"/>
          </a:p>
        </p:txBody>
      </p:sp>
    </p:spTree>
    <p:extLst>
      <p:ext uri="{BB962C8B-B14F-4D97-AF65-F5344CB8AC3E}">
        <p14:creationId xmlns:p14="http://schemas.microsoft.com/office/powerpoint/2010/main" val="83528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1A98966B-64FB-BA0E-CE70-318099330134}"/>
              </a:ext>
            </a:extLst>
          </p:cNvPr>
          <p:cNvSpPr txBox="1"/>
          <p:nvPr/>
        </p:nvSpPr>
        <p:spPr>
          <a:xfrm>
            <a:off x="3047337" y="2393343"/>
            <a:ext cx="6454472" cy="2246769"/>
          </a:xfrm>
          <a:prstGeom prst="rect">
            <a:avLst/>
          </a:prstGeom>
          <a:noFill/>
        </p:spPr>
        <p:txBody>
          <a:bodyPr wrap="square">
            <a:spAutoFit/>
          </a:bodyPr>
          <a:lstStyle/>
          <a:p>
            <a:r>
              <a:rPr lang="en-US" sz="2800" i="1" dirty="0"/>
              <a:t>The fact that the character Sophie has visual impairment and uses a white cane + other things related to the everyday life of a pupil with visual impairment is important.</a:t>
            </a:r>
            <a:endParaRPr lang="nb-NO" sz="2800" i="1" dirty="0"/>
          </a:p>
        </p:txBody>
      </p:sp>
    </p:spTree>
    <p:extLst>
      <p:ext uri="{BB962C8B-B14F-4D97-AF65-F5344CB8AC3E}">
        <p14:creationId xmlns:p14="http://schemas.microsoft.com/office/powerpoint/2010/main" val="277248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9A5F95-78A8-120D-CD89-2A925B216E11}"/>
              </a:ext>
            </a:extLst>
          </p:cNvPr>
          <p:cNvSpPr>
            <a:spLocks noGrp="1"/>
          </p:cNvSpPr>
          <p:nvPr>
            <p:ph type="title"/>
          </p:nvPr>
        </p:nvSpPr>
        <p:spPr/>
        <p:txBody>
          <a:bodyPr/>
          <a:lstStyle/>
          <a:p>
            <a:r>
              <a:rPr lang="nb-NO" dirty="0" err="1"/>
              <a:t>Background</a:t>
            </a:r>
            <a:r>
              <a:rPr lang="nb-NO" dirty="0"/>
              <a:t>:</a:t>
            </a:r>
          </a:p>
        </p:txBody>
      </p:sp>
      <p:sp>
        <p:nvSpPr>
          <p:cNvPr id="3" name="Plassholder for innhold 2">
            <a:extLst>
              <a:ext uri="{FF2B5EF4-FFF2-40B4-BE49-F238E27FC236}">
                <a16:creationId xmlns:a16="http://schemas.microsoft.com/office/drawing/2014/main" id="{FA64A616-DD63-455A-47BF-9741D3F358DE}"/>
              </a:ext>
            </a:extLst>
          </p:cNvPr>
          <p:cNvSpPr>
            <a:spLocks noGrp="1"/>
          </p:cNvSpPr>
          <p:nvPr>
            <p:ph idx="1"/>
          </p:nvPr>
        </p:nvSpPr>
        <p:spPr/>
        <p:txBody>
          <a:bodyPr/>
          <a:lstStyle/>
          <a:p>
            <a:r>
              <a:rPr lang="nb-NO" dirty="0"/>
              <a:t>Statped and </a:t>
            </a:r>
            <a:r>
              <a:rPr lang="nb-NO" dirty="0" err="1"/>
              <a:t>Statped's</a:t>
            </a:r>
            <a:r>
              <a:rPr lang="nb-NO" dirty="0"/>
              <a:t> </a:t>
            </a:r>
            <a:r>
              <a:rPr lang="nb-NO" dirty="0" err="1"/>
              <a:t>role</a:t>
            </a:r>
            <a:endParaRPr lang="nb-NO" dirty="0"/>
          </a:p>
          <a:p>
            <a:r>
              <a:rPr lang="nb-NO" dirty="0"/>
              <a:t>The </a:t>
            </a:r>
            <a:r>
              <a:rPr lang="nb-NO" dirty="0" err="1"/>
              <a:t>Education</a:t>
            </a:r>
            <a:r>
              <a:rPr lang="nb-NO" dirty="0"/>
              <a:t> </a:t>
            </a:r>
            <a:r>
              <a:rPr lang="nb-NO" dirty="0" err="1"/>
              <a:t>Act</a:t>
            </a:r>
            <a:endParaRPr lang="nb-NO" dirty="0"/>
          </a:p>
          <a:p>
            <a:r>
              <a:rPr lang="nb-NO" dirty="0" err="1"/>
              <a:t>LK20</a:t>
            </a:r>
            <a:endParaRPr lang="nb-NO" dirty="0"/>
          </a:p>
          <a:p>
            <a:r>
              <a:rPr lang="nb-NO" dirty="0"/>
              <a:t>The Salamanca </a:t>
            </a:r>
            <a:r>
              <a:rPr lang="nb-NO" dirty="0" err="1"/>
              <a:t>Declaration</a:t>
            </a:r>
            <a:endParaRPr lang="nb-NO" dirty="0"/>
          </a:p>
          <a:p>
            <a:r>
              <a:rPr lang="en-US" dirty="0"/>
              <a:t>The starting point for the project</a:t>
            </a:r>
          </a:p>
          <a:p>
            <a:r>
              <a:rPr lang="en-US" dirty="0"/>
              <a:t>Issues the project was aimed at solving</a:t>
            </a:r>
            <a:endParaRPr lang="nb-NO" dirty="0"/>
          </a:p>
        </p:txBody>
      </p:sp>
    </p:spTree>
    <p:extLst>
      <p:ext uri="{BB962C8B-B14F-4D97-AF65-F5344CB8AC3E}">
        <p14:creationId xmlns:p14="http://schemas.microsoft.com/office/powerpoint/2010/main" val="3367825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073316-FF9B-0E85-3E8F-BE74E3BE6703}"/>
              </a:ext>
            </a:extLst>
          </p:cNvPr>
          <p:cNvSpPr>
            <a:spLocks noGrp="1"/>
          </p:cNvSpPr>
          <p:nvPr>
            <p:ph type="title"/>
          </p:nvPr>
        </p:nvSpPr>
        <p:spPr/>
        <p:txBody>
          <a:bodyPr/>
          <a:lstStyle/>
          <a:p>
            <a:r>
              <a:rPr lang="nb-NO" dirty="0"/>
              <a:t>The Moon in 48 </a:t>
            </a:r>
            <a:r>
              <a:rPr lang="nb-NO" dirty="0" err="1"/>
              <a:t>colors</a:t>
            </a:r>
            <a:r>
              <a:rPr lang="nb-NO" dirty="0"/>
              <a:t>, </a:t>
            </a:r>
            <a:r>
              <a:rPr lang="nb-NO" dirty="0" err="1"/>
              <a:t>Marcella</a:t>
            </a:r>
            <a:r>
              <a:rPr lang="nb-NO" dirty="0"/>
              <a:t> C. Pace</a:t>
            </a:r>
            <a:br>
              <a:rPr lang="nb-NO" dirty="0"/>
            </a:br>
            <a:r>
              <a:rPr lang="nb-NO" sz="2400" dirty="0"/>
              <a:t>Picture: </a:t>
            </a:r>
            <a:r>
              <a:rPr lang="en-US" sz="2400" dirty="0"/>
              <a:t>Heart full of full Moons </a:t>
            </a:r>
            <a:endParaRPr lang="nb-NO" sz="2400" dirty="0"/>
          </a:p>
        </p:txBody>
      </p:sp>
      <p:pic>
        <p:nvPicPr>
          <p:cNvPr id="2050" name="Picture 2" descr="The moon in 48 colors formed as a heart">
            <a:extLst>
              <a:ext uri="{FF2B5EF4-FFF2-40B4-BE49-F238E27FC236}">
                <a16:creationId xmlns:a16="http://schemas.microsoft.com/office/drawing/2014/main" id="{2FA412F8-8EB1-3D7F-07B2-9660CC1293A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31066" y="1976702"/>
            <a:ext cx="4516173" cy="4516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4E6A5C-C861-71E9-502F-9A9DEF956C4D}"/>
              </a:ext>
            </a:extLst>
          </p:cNvPr>
          <p:cNvSpPr>
            <a:spLocks noGrp="1"/>
          </p:cNvSpPr>
          <p:nvPr>
            <p:ph type="title"/>
          </p:nvPr>
        </p:nvSpPr>
        <p:spPr>
          <a:xfrm>
            <a:off x="101600" y="365125"/>
            <a:ext cx="11252200" cy="1325563"/>
          </a:xfrm>
        </p:spPr>
        <p:txBody>
          <a:bodyPr>
            <a:normAutofit fontScale="90000"/>
          </a:bodyPr>
          <a:lstStyle/>
          <a:p>
            <a:br>
              <a:rPr lang="nb-NO" sz="2400" dirty="0"/>
            </a:br>
            <a:br>
              <a:rPr lang="nb-NO" sz="2400" dirty="0"/>
            </a:br>
            <a:br>
              <a:rPr lang="nb-NO" sz="2400" dirty="0"/>
            </a:br>
            <a:r>
              <a:rPr lang="nb-NO" sz="2400" dirty="0"/>
              <a:t>                       </a:t>
            </a:r>
          </a:p>
        </p:txBody>
      </p:sp>
      <p:pic>
        <p:nvPicPr>
          <p:cNvPr id="4" name="Plassholder for innhold 3" descr="A side from a textbook in norwegian language, first grade. Many pictures and little text">
            <a:extLst>
              <a:ext uri="{FF2B5EF4-FFF2-40B4-BE49-F238E27FC236}">
                <a16:creationId xmlns:a16="http://schemas.microsoft.com/office/drawing/2014/main" id="{7420871E-3B14-EF3D-31B6-73E551320C32}"/>
              </a:ext>
            </a:extLst>
          </p:cNvPr>
          <p:cNvPicPr>
            <a:picLocks noGrp="1" noChangeAspect="1"/>
          </p:cNvPicPr>
          <p:nvPr>
            <p:ph idx="1"/>
          </p:nvPr>
        </p:nvPicPr>
        <p:blipFill>
          <a:blip r:embed="rId2"/>
          <a:stretch>
            <a:fillRect/>
          </a:stretch>
        </p:blipFill>
        <p:spPr>
          <a:xfrm>
            <a:off x="4458954" y="1724845"/>
            <a:ext cx="3441504" cy="4768030"/>
          </a:xfrm>
          <a:prstGeom prst="rect">
            <a:avLst/>
          </a:prstGeom>
        </p:spPr>
      </p:pic>
    </p:spTree>
    <p:extLst>
      <p:ext uri="{BB962C8B-B14F-4D97-AF65-F5344CB8AC3E}">
        <p14:creationId xmlns:p14="http://schemas.microsoft.com/office/powerpoint/2010/main" val="913266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EF703BA-8D0A-B0F3-97BE-3D976F4A7AB2}"/>
              </a:ext>
            </a:extLst>
          </p:cNvPr>
          <p:cNvSpPr>
            <a:spLocks noGrp="1"/>
          </p:cNvSpPr>
          <p:nvPr>
            <p:ph type="title"/>
          </p:nvPr>
        </p:nvSpPr>
        <p:spPr/>
        <p:txBody>
          <a:bodyPr/>
          <a:lstStyle/>
          <a:p>
            <a:r>
              <a:rPr lang="nb-NO" dirty="0" err="1"/>
              <a:t>Example</a:t>
            </a:r>
            <a:r>
              <a:rPr lang="nb-NO" dirty="0"/>
              <a:t> 1:</a:t>
            </a:r>
          </a:p>
        </p:txBody>
      </p:sp>
      <p:pic>
        <p:nvPicPr>
          <p:cNvPr id="4" name="Plassholder for innhold 3" descr="Sound wawes">
            <a:extLst>
              <a:ext uri="{FF2B5EF4-FFF2-40B4-BE49-F238E27FC236}">
                <a16:creationId xmlns:a16="http://schemas.microsoft.com/office/drawing/2014/main" id="{4D4D23FD-AD4F-6C1B-B0B9-F8700A4D7B9E}"/>
              </a:ext>
            </a:extLst>
          </p:cNvPr>
          <p:cNvPicPr>
            <a:picLocks noGrp="1" noChangeAspect="1"/>
          </p:cNvPicPr>
          <p:nvPr>
            <p:ph idx="1"/>
          </p:nvPr>
        </p:nvPicPr>
        <p:blipFill>
          <a:blip r:embed="rId4"/>
          <a:stretch>
            <a:fillRect/>
          </a:stretch>
        </p:blipFill>
        <p:spPr>
          <a:xfrm>
            <a:off x="2621306" y="1869440"/>
            <a:ext cx="5492645" cy="4322760"/>
          </a:xfrm>
          <a:prstGeom prst="rect">
            <a:avLst/>
          </a:prstGeom>
        </p:spPr>
      </p:pic>
      <p:pic>
        <p:nvPicPr>
          <p:cNvPr id="3" name="B36E6892">
            <a:hlinkClick r:id="" action="ppaction://media"/>
            <a:extLst>
              <a:ext uri="{FF2B5EF4-FFF2-40B4-BE49-F238E27FC236}">
                <a16:creationId xmlns:a16="http://schemas.microsoft.com/office/drawing/2014/main" id="{6D2D0554-AE46-6AFB-E641-17BA6C8AA2C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032874" y="3429000"/>
            <a:ext cx="304800" cy="304800"/>
          </a:xfrm>
          <a:prstGeom prst="rect">
            <a:avLst/>
          </a:prstGeom>
        </p:spPr>
      </p:pic>
    </p:spTree>
    <p:extLst>
      <p:ext uri="{BB962C8B-B14F-4D97-AF65-F5344CB8AC3E}">
        <p14:creationId xmlns:p14="http://schemas.microsoft.com/office/powerpoint/2010/main" val="85418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67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B41919-11F0-C136-369B-5A4A3EB60072}"/>
              </a:ext>
            </a:extLst>
          </p:cNvPr>
          <p:cNvSpPr>
            <a:spLocks noGrp="1"/>
          </p:cNvSpPr>
          <p:nvPr>
            <p:ph type="title"/>
          </p:nvPr>
        </p:nvSpPr>
        <p:spPr/>
        <p:txBody>
          <a:bodyPr/>
          <a:lstStyle/>
          <a:p>
            <a:r>
              <a:rPr lang="nb-NO" dirty="0" err="1"/>
              <a:t>Background</a:t>
            </a:r>
            <a:r>
              <a:rPr lang="nb-NO" dirty="0"/>
              <a:t> </a:t>
            </a:r>
            <a:r>
              <a:rPr lang="nb-NO" dirty="0" err="1"/>
              <a:t>cont</a:t>
            </a:r>
            <a:r>
              <a:rPr lang="nb-NO" dirty="0"/>
              <a:t>.</a:t>
            </a:r>
          </a:p>
        </p:txBody>
      </p:sp>
      <p:sp>
        <p:nvSpPr>
          <p:cNvPr id="3" name="Plassholder for innhold 2">
            <a:extLst>
              <a:ext uri="{FF2B5EF4-FFF2-40B4-BE49-F238E27FC236}">
                <a16:creationId xmlns:a16="http://schemas.microsoft.com/office/drawing/2014/main" id="{8F23159D-CF8C-6117-38B6-FC904859855D}"/>
              </a:ext>
            </a:extLst>
          </p:cNvPr>
          <p:cNvSpPr>
            <a:spLocks noGrp="1"/>
          </p:cNvSpPr>
          <p:nvPr>
            <p:ph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General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learning</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theory</a:t>
            </a: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Learning in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the</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sociocultural</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school</a:t>
            </a: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Spesial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education</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visual</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pedagogy</a:t>
            </a: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Pedagogy</a:t>
            </a:r>
            <a:r>
              <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nb-NO" sz="2800" b="0" i="0" u="none" strike="noStrike" kern="1200" cap="none" spc="0" normalizeH="0" baseline="0" noProof="0" dirty="0" err="1">
                <a:ln>
                  <a:noFill/>
                </a:ln>
                <a:solidFill>
                  <a:prstClr val="black"/>
                </a:solidFill>
                <a:effectLst/>
                <a:uLnTx/>
                <a:uFillTx/>
                <a:latin typeface="Calibri" panose="020F0502020204030204"/>
                <a:ea typeface="+mn-ea"/>
                <a:cs typeface="+mn-cs"/>
              </a:rPr>
              <a:t>didactics</a:t>
            </a:r>
            <a:endParaRPr kumimoji="0" lang="nb-NO"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nb-NO" dirty="0"/>
          </a:p>
        </p:txBody>
      </p:sp>
    </p:spTree>
    <p:extLst>
      <p:ext uri="{BB962C8B-B14F-4D97-AF65-F5344CB8AC3E}">
        <p14:creationId xmlns:p14="http://schemas.microsoft.com/office/powerpoint/2010/main" val="138842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7FA1CF1-1FC9-317D-4E06-BA390A78AC98}"/>
              </a:ext>
            </a:extLst>
          </p:cNvPr>
          <p:cNvSpPr>
            <a:spLocks noGrp="1"/>
          </p:cNvSpPr>
          <p:nvPr>
            <p:ph type="title"/>
          </p:nvPr>
        </p:nvSpPr>
        <p:spPr/>
        <p:txBody>
          <a:bodyPr/>
          <a:lstStyle/>
          <a:p>
            <a:r>
              <a:rPr lang="nb-NO" dirty="0" err="1"/>
              <a:t>Example</a:t>
            </a:r>
            <a:r>
              <a:rPr lang="nb-NO" dirty="0"/>
              <a:t> 2:</a:t>
            </a:r>
          </a:p>
        </p:txBody>
      </p:sp>
      <p:pic>
        <p:nvPicPr>
          <p:cNvPr id="4" name="Plassholder for innhold 3" descr="An English school bus">
            <a:extLst>
              <a:ext uri="{FF2B5EF4-FFF2-40B4-BE49-F238E27FC236}">
                <a16:creationId xmlns:a16="http://schemas.microsoft.com/office/drawing/2014/main" id="{C3B7E8DA-A148-8445-AEEF-92A2F4CEC394}"/>
              </a:ext>
            </a:extLst>
          </p:cNvPr>
          <p:cNvPicPr>
            <a:picLocks noGrp="1" noChangeAspect="1"/>
          </p:cNvPicPr>
          <p:nvPr>
            <p:ph idx="1"/>
          </p:nvPr>
        </p:nvPicPr>
        <p:blipFill>
          <a:blip r:embed="rId4"/>
          <a:stretch>
            <a:fillRect/>
          </a:stretch>
        </p:blipFill>
        <p:spPr>
          <a:xfrm>
            <a:off x="3234745" y="2179211"/>
            <a:ext cx="3834716" cy="2499577"/>
          </a:xfrm>
          <a:prstGeom prst="rect">
            <a:avLst/>
          </a:prstGeom>
        </p:spPr>
      </p:pic>
      <p:pic>
        <p:nvPicPr>
          <p:cNvPr id="3" name="DDADE657">
            <a:hlinkClick r:id="" action="ppaction://media"/>
            <a:extLst>
              <a:ext uri="{FF2B5EF4-FFF2-40B4-BE49-F238E27FC236}">
                <a16:creationId xmlns:a16="http://schemas.microsoft.com/office/drawing/2014/main" id="{1C0EB102-6418-6E88-C5F2-60980BBE076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641592" y="2533126"/>
            <a:ext cx="406400" cy="406400"/>
          </a:xfrm>
          <a:prstGeom prst="rect">
            <a:avLst/>
          </a:prstGeom>
        </p:spPr>
      </p:pic>
    </p:spTree>
    <p:extLst>
      <p:ext uri="{BB962C8B-B14F-4D97-AF65-F5344CB8AC3E}">
        <p14:creationId xmlns:p14="http://schemas.microsoft.com/office/powerpoint/2010/main" val="395326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7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77D42B-E2CD-ADDE-14C1-60E84C9562CB}"/>
              </a:ext>
            </a:extLst>
          </p:cNvPr>
          <p:cNvSpPr>
            <a:spLocks noGrp="1"/>
          </p:cNvSpPr>
          <p:nvPr>
            <p:ph type="title"/>
          </p:nvPr>
        </p:nvSpPr>
        <p:spPr/>
        <p:txBody>
          <a:bodyPr/>
          <a:lstStyle/>
          <a:p>
            <a:r>
              <a:rPr lang="nb-NO"/>
              <a:t>The Letter </a:t>
            </a:r>
            <a:r>
              <a:rPr lang="nb-NO" dirty="0"/>
              <a:t>H</a:t>
            </a:r>
            <a:r>
              <a:rPr lang="nb-NO"/>
              <a:t>ouse</a:t>
            </a:r>
            <a:endParaRPr lang="nb-NO" dirty="0"/>
          </a:p>
        </p:txBody>
      </p:sp>
      <p:pic>
        <p:nvPicPr>
          <p:cNvPr id="5" name="Plassholder for innhold 4" descr="Et bilde som inneholder Rektangel, design&#10;&#10;Automatisk generert beskrivelse">
            <a:extLst>
              <a:ext uri="{FF2B5EF4-FFF2-40B4-BE49-F238E27FC236}">
                <a16:creationId xmlns:a16="http://schemas.microsoft.com/office/drawing/2014/main" id="{EC3BC806-E995-B67B-DC5C-FBC959C20E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17052" y="1488321"/>
            <a:ext cx="2516966" cy="4676224"/>
          </a:xfrm>
        </p:spPr>
      </p:pic>
    </p:spTree>
    <p:extLst>
      <p:ext uri="{BB962C8B-B14F-4D97-AF65-F5344CB8AC3E}">
        <p14:creationId xmlns:p14="http://schemas.microsoft.com/office/powerpoint/2010/main" val="4148530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AB4AB0-CC10-58A5-15E9-80EE53F28ABF}"/>
              </a:ext>
            </a:extLst>
          </p:cNvPr>
          <p:cNvSpPr>
            <a:spLocks noGrp="1"/>
          </p:cNvSpPr>
          <p:nvPr>
            <p:ph type="title"/>
          </p:nvPr>
        </p:nvSpPr>
        <p:spPr/>
        <p:txBody>
          <a:bodyPr/>
          <a:lstStyle/>
          <a:p>
            <a:r>
              <a:rPr lang="nb-NO" dirty="0" err="1"/>
              <a:t>Concept</a:t>
            </a:r>
            <a:r>
              <a:rPr lang="nb-NO" dirty="0"/>
              <a:t> </a:t>
            </a:r>
            <a:r>
              <a:rPr lang="nb-NO" dirty="0" err="1"/>
              <a:t>learning</a:t>
            </a:r>
            <a:endParaRPr lang="nb-NO" dirty="0"/>
          </a:p>
        </p:txBody>
      </p:sp>
      <p:pic>
        <p:nvPicPr>
          <p:cNvPr id="6" name="Plassholder for innhold 5" descr="Et bilde som inneholder gul, design&#10;&#10;Automatisk generert beskrivelse">
            <a:extLst>
              <a:ext uri="{FF2B5EF4-FFF2-40B4-BE49-F238E27FC236}">
                <a16:creationId xmlns:a16="http://schemas.microsoft.com/office/drawing/2014/main" id="{234750A7-7A0E-D165-53AA-E008849A6ECE}"/>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95511" y="2610338"/>
            <a:ext cx="2660674" cy="2846705"/>
          </a:xfrm>
        </p:spPr>
      </p:pic>
      <p:pic>
        <p:nvPicPr>
          <p:cNvPr id="10" name="Plassholder for innhold 9" descr="Et bilde som inneholder gul, line, skjermbilde, Fargerikt&#10;&#10;Automatisk generert beskrivelse">
            <a:extLst>
              <a:ext uri="{FF2B5EF4-FFF2-40B4-BE49-F238E27FC236}">
                <a16:creationId xmlns:a16="http://schemas.microsoft.com/office/drawing/2014/main" id="{C03819D8-912D-4BF8-4FBC-6CE26A81994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298520" y="2289162"/>
            <a:ext cx="2928959" cy="3424263"/>
          </a:xfrm>
        </p:spPr>
      </p:pic>
    </p:spTree>
    <p:extLst>
      <p:ext uri="{BB962C8B-B14F-4D97-AF65-F5344CB8AC3E}">
        <p14:creationId xmlns:p14="http://schemas.microsoft.com/office/powerpoint/2010/main" val="167679218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1119</TotalTime>
  <Words>389</Words>
  <Application>Microsoft Office PowerPoint</Application>
  <PresentationFormat>Widescreen</PresentationFormat>
  <Paragraphs>36</Paragraphs>
  <Slides>17</Slides>
  <Notes>0</Notes>
  <HiddenSlides>0</HiddenSlides>
  <MMClips>2</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17</vt:i4>
      </vt:variant>
    </vt:vector>
  </HeadingPairs>
  <TitlesOfParts>
    <vt:vector size="23" baseType="lpstr">
      <vt:lpstr>arial</vt:lpstr>
      <vt:lpstr>arial</vt:lpstr>
      <vt:lpstr>Calibri</vt:lpstr>
      <vt:lpstr>Calibri Light</vt:lpstr>
      <vt:lpstr>inherit</vt:lpstr>
      <vt:lpstr>Office-tema</vt:lpstr>
      <vt:lpstr>Sound illustrations as a method in inclusion and learning community</vt:lpstr>
      <vt:lpstr>Background:</vt:lpstr>
      <vt:lpstr>The Moon in 48 colors, Marcella C. Pace Picture: Heart full of full Moons </vt:lpstr>
      <vt:lpstr>                          </vt:lpstr>
      <vt:lpstr>Example 1:</vt:lpstr>
      <vt:lpstr>Background cont.</vt:lpstr>
      <vt:lpstr>Example 2:</vt:lpstr>
      <vt:lpstr>The Letter House</vt:lpstr>
      <vt:lpstr>Concept learning</vt:lpstr>
      <vt:lpstr>Way of working</vt:lpstr>
      <vt:lpstr>Knowledge based</vt:lpstr>
      <vt:lpstr>For me as a teacher, it is very nice to have a finished program and this was for everyone and not just those with visual impairment</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illustrations as a method</dc:title>
  <dc:creator>Margrethe Sylthe</dc:creator>
  <cp:lastModifiedBy>Margrethe Sylthe</cp:lastModifiedBy>
  <cp:revision>22</cp:revision>
  <dcterms:created xsi:type="dcterms:W3CDTF">2023-10-17T16:57:23Z</dcterms:created>
  <dcterms:modified xsi:type="dcterms:W3CDTF">2023-11-22T18:49:41Z</dcterms:modified>
</cp:coreProperties>
</file>